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78" r:id="rId4"/>
    <p:sldId id="259" r:id="rId5"/>
    <p:sldId id="262" r:id="rId6"/>
    <p:sldId id="265" r:id="rId7"/>
    <p:sldId id="268" r:id="rId8"/>
    <p:sldId id="269" r:id="rId9"/>
    <p:sldId id="266" r:id="rId10"/>
    <p:sldId id="267" r:id="rId11"/>
    <p:sldId id="270" r:id="rId12"/>
    <p:sldId id="271" r:id="rId13"/>
    <p:sldId id="258" r:id="rId14"/>
    <p:sldId id="275" r:id="rId15"/>
    <p:sldId id="261" r:id="rId16"/>
    <p:sldId id="272" r:id="rId17"/>
    <p:sldId id="273" r:id="rId18"/>
    <p:sldId id="277" r:id="rId19"/>
    <p:sldId id="274" r:id="rId20"/>
    <p:sldId id="283" r:id="rId21"/>
    <p:sldId id="284" r:id="rId22"/>
    <p:sldId id="285" r:id="rId23"/>
    <p:sldId id="286" r:id="rId24"/>
    <p:sldId id="287" r:id="rId25"/>
    <p:sldId id="279" r:id="rId26"/>
    <p:sldId id="288" r:id="rId27"/>
    <p:sldId id="280" r:id="rId28"/>
    <p:sldId id="281" r:id="rId29"/>
    <p:sldId id="282" r:id="rId30"/>
    <p:sldId id="294" r:id="rId31"/>
    <p:sldId id="295" r:id="rId32"/>
    <p:sldId id="276" r:id="rId33"/>
    <p:sldId id="289" r:id="rId34"/>
    <p:sldId id="296" r:id="rId35"/>
    <p:sldId id="293" r:id="rId36"/>
    <p:sldId id="292" r:id="rId37"/>
    <p:sldId id="291" r:id="rId38"/>
    <p:sldId id="290" r:id="rId39"/>
    <p:sldId id="297" r:id="rId40"/>
    <p:sldId id="298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65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005E"/>
    <a:srgbClr val="FFD5FA"/>
    <a:srgbClr val="860076"/>
    <a:srgbClr val="7C35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18" autoAdjust="0"/>
  </p:normalViewPr>
  <p:slideViewPr>
    <p:cSldViewPr snapToGrid="0" showGuides="1">
      <p:cViewPr varScale="1">
        <p:scale>
          <a:sx n="81" d="100"/>
          <a:sy n="81" d="100"/>
        </p:scale>
        <p:origin x="494" y="58"/>
      </p:cViewPr>
      <p:guideLst>
        <p:guide pos="416"/>
        <p:guide pos="7265"/>
        <p:guide orient="horz" pos="640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7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BE4B1-B0AA-4296-8546-39F390281383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DDBEE-0B96-4F67-BD88-D057A88937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665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DDBEE-0B96-4F67-BD88-D057A889377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798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959A7-486F-498D-A6F8-EE726C316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48EB06-2A3F-4970-8D8B-5F8865C1F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9DF4EF-9287-4352-AD8C-C18C33231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5F3E-48AD-46D9-905E-463EC869C92F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202BEC-8978-42D1-BB29-36D0FDEE6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6887E2-67E6-45AB-8EE9-BADFF62C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F496-AF03-4A3F-8937-60761A1562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43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06E6C-7958-4E24-805A-2858F918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B357C6-D01B-4A28-84B3-493949FB6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BFAE0C-A769-4BB2-82B1-E1E81FBA4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5F3E-48AD-46D9-905E-463EC869C92F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EE8BD-D0E5-4487-BD1E-D63A21ABB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046BD7-B2C0-411D-892A-A6106AB3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F496-AF03-4A3F-8937-60761A1562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50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0E341BB-01FE-4B69-9C49-BC83DCF83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EB1C66-6CF2-46D7-A212-2CA299EE3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E6F363-7E58-474A-8FF5-794F95C6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5F3E-48AD-46D9-905E-463EC869C92F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AC2347-FB23-4019-BFD4-5DF105AA5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3016F1-35B1-43D6-92D5-38BEBBD2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F496-AF03-4A3F-8937-60761A1562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104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3230D-8E62-4150-A2A2-AC750C7B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B00A8A-CBC9-4072-AC62-805BDB4EF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ED9667-B793-4667-BB11-9A3C26A7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5F3E-48AD-46D9-905E-463EC869C92F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236702-4148-4EAC-B08D-913646CC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09E583-8EA2-485E-B1E8-DB494C2BE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F496-AF03-4A3F-8937-60761A1562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720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977ADB-6E24-4ECF-85CA-7F3AD32B5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7C2932-55F5-46A1-B0C2-3F271D950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1FAB46-370D-43C6-A22F-666B766B1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5F3E-48AD-46D9-905E-463EC869C92F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3D639B-B87C-4E69-83B9-C0E700696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07453-F65D-42D7-B123-CF1A4773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F496-AF03-4A3F-8937-60761A1562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638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F5DF2-1A24-4491-8112-78AFD3474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8C2819-2C4F-48BA-8F59-F8CEB205B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9C4F91-34A2-44D2-A8EE-296F7CC4E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C0CE54-1AB4-40B7-9316-16C8F08FC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5F3E-48AD-46D9-905E-463EC869C92F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CE3CC0-5669-4B84-BEE5-691D8E730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49F62E-ECCF-4825-BA38-43D9BAB03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F496-AF03-4A3F-8937-60761A1562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498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D546E-7CA1-4452-9B19-FB9EE4C9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165994-CCD8-4570-80D1-202360D20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B2995C-47F2-4CE1-983E-1F81494B7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CBEE87-C4D5-4407-93C9-B94952757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8C14FF-1B5E-48D1-BC47-81032662E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ABF6697-D461-4E19-95DF-589B4C396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5F3E-48AD-46D9-905E-463EC869C92F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06398E-B3A1-4C57-A534-1ED61081A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F0CA0A-DD19-435A-AF1E-74FBBB7A4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F496-AF03-4A3F-8937-60761A1562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62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395FA-E089-40B0-8FE4-03DD4CD6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F63B2D-9EB4-468B-A4B4-57B3784F0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5F3E-48AD-46D9-905E-463EC869C92F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862E3B-6641-4FFC-B341-96436DA6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668D51-DED8-485D-8224-FC24040CF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F496-AF03-4A3F-8937-60761A1562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38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7BB3FB-7494-4A8A-8A6A-2EF8BC606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5F3E-48AD-46D9-905E-463EC869C92F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78E35D-9789-4C10-9BFB-8CD693077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ED8350-8DE7-46F6-9414-21B9E210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F496-AF03-4A3F-8937-60761A1562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14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887EE-4FA2-4627-9F5C-2257F7095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BA0DB9-9493-44EE-87C6-89800E6BE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EBE2D6-9589-4470-8D51-761DFC78B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FBF13B-06CE-448E-9E38-201B81B83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5F3E-48AD-46D9-905E-463EC869C92F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D25285-EEC5-489C-91AB-013904A10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89B203-B43A-42D5-ACE9-9750B219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F496-AF03-4A3F-8937-60761A1562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7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12DDE-47BF-4C73-A24F-5F5DF1ABD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E31756-E5CF-4E5B-A35D-451F1645AC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B5366D-396B-443A-B7F4-80B992035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617FBC-D001-4C22-934B-4AA259536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F5F3E-48AD-46D9-905E-463EC869C92F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717507-9B60-4307-8CA3-0753DF30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FCFDE8-E9FD-4C8E-8F40-173D880B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F496-AF03-4A3F-8937-60761A1562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313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0549DD0E-A7AF-4164-94B4-F322EF342F79}"/>
              </a:ext>
            </a:extLst>
          </p:cNvPr>
          <p:cNvGrpSpPr/>
          <p:nvPr userDrawn="1"/>
        </p:nvGrpSpPr>
        <p:grpSpPr>
          <a:xfrm>
            <a:off x="3703116" y="503613"/>
            <a:ext cx="4785768" cy="4243705"/>
            <a:chOff x="9081300" y="243840"/>
            <a:chExt cx="3323136" cy="294673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83DEC6F-314F-4078-8A72-CACDA0C2C0A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" b="30586"/>
            <a:stretch/>
          </p:blipFill>
          <p:spPr>
            <a:xfrm>
              <a:off x="9081300" y="460671"/>
              <a:ext cx="3323136" cy="2729908"/>
            </a:xfrm>
            <a:prstGeom prst="rect">
              <a:avLst/>
            </a:prstGeom>
            <a:noFill/>
            <a:effectLst>
              <a:softEdge rad="0"/>
            </a:effectLst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B41040D-4484-4AE1-AE28-5D9F6FB9FC4F}"/>
                </a:ext>
              </a:extLst>
            </p:cNvPr>
            <p:cNvSpPr/>
            <p:nvPr userDrawn="1"/>
          </p:nvSpPr>
          <p:spPr>
            <a:xfrm>
              <a:off x="9081300" y="243840"/>
              <a:ext cx="3323136" cy="294673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E1FEA2FE-7F89-44F1-B829-67856C874CD6}"/>
              </a:ext>
            </a:extLst>
          </p:cNvPr>
          <p:cNvSpPr/>
          <p:nvPr userDrawn="1"/>
        </p:nvSpPr>
        <p:spPr>
          <a:xfrm>
            <a:off x="-212436" y="5846618"/>
            <a:ext cx="12866254" cy="1200727"/>
          </a:xfrm>
          <a:prstGeom prst="rect">
            <a:avLst/>
          </a:prstGeom>
          <a:solidFill>
            <a:srgbClr val="6A0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120E41-2E09-4E97-9544-EF7DE7EE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1AF2A8-4D71-4A99-A404-F34031627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280163-5858-450E-A6CF-65DFC0C76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F5F3E-48AD-46D9-905E-463EC869C92F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9C1990-A2BD-423C-A1F5-6E4C197E0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39E291-890E-41F6-A3E5-7F13CE474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DF496-AF03-4A3F-8937-60761A1562F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404E11A-1A90-4012-BDB9-790E34787E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5" t="69406" r="-4841" b="63"/>
          <a:stretch/>
        </p:blipFill>
        <p:spPr>
          <a:xfrm>
            <a:off x="10920837" y="9146337"/>
            <a:ext cx="3109385" cy="987830"/>
          </a:xfrm>
          <a:prstGeom prst="rect">
            <a:avLst/>
          </a:prstGeom>
          <a:noFill/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BC2BDD9-D716-452E-9C5F-EE08FE42F1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" b="30586"/>
          <a:stretch/>
        </p:blipFill>
        <p:spPr>
          <a:xfrm>
            <a:off x="-2088696" y="8146645"/>
            <a:ext cx="3323136" cy="2729908"/>
          </a:xfrm>
          <a:prstGeom prst="rect">
            <a:avLst/>
          </a:prstGeom>
          <a:noFill/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A639340-70CE-4739-B5CA-48A6B67AE7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5" t="69406" r="-4841" b="63"/>
          <a:stretch/>
        </p:blipFill>
        <p:spPr>
          <a:xfrm>
            <a:off x="-3424345" y="-2436063"/>
            <a:ext cx="3109385" cy="987830"/>
          </a:xfrm>
          <a:prstGeom prst="rect">
            <a:avLst/>
          </a:prstGeom>
          <a:noFill/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937789-3881-4F50-BFF1-6D0CA65748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" b="30586"/>
          <a:stretch/>
        </p:blipFill>
        <p:spPr>
          <a:xfrm>
            <a:off x="11518900" y="-4007210"/>
            <a:ext cx="3323136" cy="27299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9487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E3FE98C-FC0B-4047-8BF6-6FF93AB5927F}"/>
              </a:ext>
            </a:extLst>
          </p:cNvPr>
          <p:cNvSpPr txBox="1"/>
          <p:nvPr/>
        </p:nvSpPr>
        <p:spPr>
          <a:xfrm rot="5400000">
            <a:off x="-2405815" y="1912864"/>
            <a:ext cx="568777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rgbClr val="6A005E">
                    <a:alpha val="29000"/>
                  </a:srgbClr>
                </a:solidFill>
              </a:rPr>
              <a:t>Project1</a:t>
            </a:r>
            <a:endParaRPr lang="zh-CN" altLang="en-US" sz="11500" b="1" dirty="0">
              <a:solidFill>
                <a:srgbClr val="6A005E">
                  <a:alpha val="29000"/>
                </a:srgbClr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97DA1EE-1A6E-490C-8DBE-C2AB2EB1A061}"/>
              </a:ext>
            </a:extLst>
          </p:cNvPr>
          <p:cNvGrpSpPr/>
          <p:nvPr/>
        </p:nvGrpSpPr>
        <p:grpSpPr>
          <a:xfrm>
            <a:off x="2232408" y="1709031"/>
            <a:ext cx="7727183" cy="1600200"/>
            <a:chOff x="2232408" y="1990383"/>
            <a:chExt cx="7727183" cy="160020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04CB33F-D6C8-4AB2-80F1-84131ECC8C45}"/>
                </a:ext>
              </a:extLst>
            </p:cNvPr>
            <p:cNvSpPr/>
            <p:nvPr/>
          </p:nvSpPr>
          <p:spPr>
            <a:xfrm>
              <a:off x="2232408" y="1990383"/>
              <a:ext cx="7727183" cy="1600200"/>
            </a:xfrm>
            <a:prstGeom prst="rect">
              <a:avLst/>
            </a:prstGeom>
            <a:solidFill>
              <a:srgbClr val="6A005E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7072226-3E71-48D7-ADC3-A1ADE404596F}"/>
                </a:ext>
              </a:extLst>
            </p:cNvPr>
            <p:cNvSpPr txBox="1"/>
            <p:nvPr/>
          </p:nvSpPr>
          <p:spPr>
            <a:xfrm>
              <a:off x="2808815" y="2405763"/>
              <a:ext cx="657437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latin typeface="汉仪将军 简" panose="00020600040101010101" pitchFamily="18" charset="-122"/>
                  <a:ea typeface="汉仪将军 简" panose="00020600040101010101" pitchFamily="18" charset="-122"/>
                </a:rPr>
                <a:t>冬奥纪念品交易平台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F12CEA2E-23EA-4524-AE83-A25CE41B7573}"/>
              </a:ext>
            </a:extLst>
          </p:cNvPr>
          <p:cNvSpPr txBox="1"/>
          <p:nvPr/>
        </p:nvSpPr>
        <p:spPr>
          <a:xfrm>
            <a:off x="4613862" y="4106167"/>
            <a:ext cx="29642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6A005E"/>
                </a:solidFill>
                <a:latin typeface="+mn-ea"/>
              </a:rPr>
              <a:t>学号：</a:t>
            </a:r>
            <a:r>
              <a:rPr lang="en-US" altLang="zh-CN" sz="2800" dirty="0">
                <a:solidFill>
                  <a:srgbClr val="6A005E"/>
                </a:solidFill>
                <a:latin typeface="+mn-ea"/>
              </a:rPr>
              <a:t>211220158</a:t>
            </a:r>
          </a:p>
          <a:p>
            <a:pPr algn="ctr"/>
            <a:r>
              <a:rPr lang="zh-CN" altLang="en-US" sz="2800" dirty="0">
                <a:solidFill>
                  <a:srgbClr val="6A005E"/>
                </a:solidFill>
                <a:latin typeface="+mn-ea"/>
              </a:rPr>
              <a:t>姓名：刘麒瑄</a:t>
            </a:r>
          </a:p>
        </p:txBody>
      </p:sp>
    </p:spTree>
    <p:extLst>
      <p:ext uri="{BB962C8B-B14F-4D97-AF65-F5344CB8AC3E}">
        <p14:creationId xmlns:p14="http://schemas.microsoft.com/office/powerpoint/2010/main" val="2368096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E42F371-BAF7-4255-838A-1564EDE2826A}"/>
              </a:ext>
            </a:extLst>
          </p:cNvPr>
          <p:cNvSpPr/>
          <p:nvPr/>
        </p:nvSpPr>
        <p:spPr>
          <a:xfrm>
            <a:off x="6832791" y="304800"/>
            <a:ext cx="4384430" cy="4842241"/>
          </a:xfrm>
          <a:prstGeom prst="rect">
            <a:avLst/>
          </a:prstGeom>
          <a:solidFill>
            <a:srgbClr val="6A00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CFED1-A130-484E-8985-7716B50764EC}"/>
              </a:ext>
            </a:extLst>
          </p:cNvPr>
          <p:cNvSpPr txBox="1"/>
          <p:nvPr/>
        </p:nvSpPr>
        <p:spPr>
          <a:xfrm>
            <a:off x="974779" y="1878128"/>
            <a:ext cx="49204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User.h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/User.cpp</a:t>
            </a: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用户类（父类）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——</a:t>
            </a:r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成员函数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函数分布对应着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用户初始菜单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和次级的个人信息菜单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4F84DB-2631-490B-99ED-3663CD182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74" y="672516"/>
            <a:ext cx="4762500" cy="2790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E92649-D56C-4020-B011-B250606F3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613" y="3569800"/>
            <a:ext cx="5027525" cy="28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57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E42F371-BAF7-4255-838A-1564EDE2826A}"/>
              </a:ext>
            </a:extLst>
          </p:cNvPr>
          <p:cNvSpPr/>
          <p:nvPr/>
        </p:nvSpPr>
        <p:spPr>
          <a:xfrm>
            <a:off x="7101799" y="548640"/>
            <a:ext cx="3618346" cy="4705081"/>
          </a:xfrm>
          <a:prstGeom prst="rect">
            <a:avLst/>
          </a:prstGeom>
          <a:solidFill>
            <a:srgbClr val="6A00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CFED1-A130-484E-8985-7716B50764EC}"/>
              </a:ext>
            </a:extLst>
          </p:cNvPr>
          <p:cNvSpPr txBox="1"/>
          <p:nvPr/>
        </p:nvSpPr>
        <p:spPr>
          <a:xfrm>
            <a:off x="1217463" y="2404198"/>
            <a:ext cx="49204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Seller.h</a:t>
            </a:r>
            <a:r>
              <a:rPr lang="en-US" altLang="zh-CN" sz="36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/Seller.cpp</a:t>
            </a:r>
          </a:p>
          <a:p>
            <a:r>
              <a:rPr lang="zh-CN" altLang="en-US" sz="36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卖家类（</a:t>
            </a:r>
            <a:r>
              <a:rPr lang="en-US" altLang="zh-CN" sz="36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User</a:t>
            </a:r>
            <a:r>
              <a:rPr lang="zh-CN" altLang="en-US" sz="36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的子类）</a:t>
            </a:r>
            <a:endParaRPr lang="en-US" altLang="zh-CN" sz="36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36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36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2CA829-C188-4AB2-A64B-6937018F3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992" y="1275196"/>
            <a:ext cx="52292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11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E42F371-BAF7-4255-838A-1564EDE2826A}"/>
              </a:ext>
            </a:extLst>
          </p:cNvPr>
          <p:cNvSpPr/>
          <p:nvPr/>
        </p:nvSpPr>
        <p:spPr>
          <a:xfrm>
            <a:off x="7101799" y="548640"/>
            <a:ext cx="3618346" cy="4705081"/>
          </a:xfrm>
          <a:prstGeom prst="rect">
            <a:avLst/>
          </a:prstGeom>
          <a:solidFill>
            <a:srgbClr val="6A00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CFED1-A130-484E-8985-7716B50764EC}"/>
              </a:ext>
            </a:extLst>
          </p:cNvPr>
          <p:cNvSpPr txBox="1"/>
          <p:nvPr/>
        </p:nvSpPr>
        <p:spPr>
          <a:xfrm>
            <a:off x="1217463" y="2404198"/>
            <a:ext cx="49204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Buyer.h</a:t>
            </a:r>
            <a:r>
              <a:rPr lang="en-US" altLang="zh-CN" sz="36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/Buyer.cpp</a:t>
            </a:r>
          </a:p>
          <a:p>
            <a:r>
              <a:rPr lang="zh-CN" altLang="en-US" sz="36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买家类（</a:t>
            </a:r>
            <a:r>
              <a:rPr lang="en-US" altLang="zh-CN" sz="36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User</a:t>
            </a:r>
            <a:r>
              <a:rPr lang="zh-CN" altLang="en-US" sz="36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的子类）</a:t>
            </a:r>
            <a:endParaRPr lang="en-US" altLang="zh-CN" sz="36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36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36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416E7E-5C1A-4D0D-A8E6-D046CCE75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223" y="1159697"/>
            <a:ext cx="70770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46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6EDF02-CED5-411B-A808-2E1DBB853AC6}"/>
              </a:ext>
            </a:extLst>
          </p:cNvPr>
          <p:cNvSpPr txBox="1"/>
          <p:nvPr/>
        </p:nvSpPr>
        <p:spPr>
          <a:xfrm>
            <a:off x="3054141" y="7597753"/>
            <a:ext cx="6083717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600" b="1" dirty="0">
                <a:solidFill>
                  <a:srgbClr val="6A005E"/>
                </a:solidFill>
              </a:rPr>
              <a:t>2</a:t>
            </a:r>
            <a:endParaRPr lang="zh-CN" altLang="en-US" sz="49600" b="1" dirty="0">
              <a:solidFill>
                <a:srgbClr val="6A005E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E92E46-5262-4599-A4F4-C9F42D9A4310}"/>
              </a:ext>
            </a:extLst>
          </p:cNvPr>
          <p:cNvSpPr txBox="1"/>
          <p:nvPr/>
        </p:nvSpPr>
        <p:spPr>
          <a:xfrm>
            <a:off x="9710615" y="445475"/>
            <a:ext cx="3268211" cy="4929897"/>
          </a:xfrm>
          <a:custGeom>
            <a:avLst/>
            <a:gdLst/>
            <a:ahLst/>
            <a:cxnLst/>
            <a:rect l="l" t="t" r="r" b="b"/>
            <a:pathLst>
              <a:path w="2914371" h="4396151">
                <a:moveTo>
                  <a:pt x="1441814" y="0"/>
                </a:moveTo>
                <a:cubicBezTo>
                  <a:pt x="1884503" y="0"/>
                  <a:pt x="2229330" y="105036"/>
                  <a:pt x="2476293" y="315109"/>
                </a:cubicBezTo>
                <a:cubicBezTo>
                  <a:pt x="2723256" y="525182"/>
                  <a:pt x="2846738" y="821845"/>
                  <a:pt x="2846738" y="1205099"/>
                </a:cubicBezTo>
                <a:cubicBezTo>
                  <a:pt x="2846738" y="1385454"/>
                  <a:pt x="2811384" y="1554024"/>
                  <a:pt x="2740677" y="1710810"/>
                </a:cubicBezTo>
                <a:cubicBezTo>
                  <a:pt x="2669969" y="1867596"/>
                  <a:pt x="2568007" y="2022332"/>
                  <a:pt x="2434791" y="2175019"/>
                </a:cubicBezTo>
                <a:cubicBezTo>
                  <a:pt x="2301574" y="2327706"/>
                  <a:pt x="2084329" y="2524969"/>
                  <a:pt x="1783054" y="2766808"/>
                </a:cubicBezTo>
                <a:cubicBezTo>
                  <a:pt x="1258385" y="3182854"/>
                  <a:pt x="931492" y="3528193"/>
                  <a:pt x="802375" y="3802824"/>
                </a:cubicBezTo>
                <a:lnTo>
                  <a:pt x="2914371" y="3802824"/>
                </a:lnTo>
                <a:lnTo>
                  <a:pt x="2914371" y="4396151"/>
                </a:lnTo>
                <a:lnTo>
                  <a:pt x="0" y="4396151"/>
                </a:lnTo>
                <a:lnTo>
                  <a:pt x="0" y="3901199"/>
                </a:lnTo>
                <a:cubicBezTo>
                  <a:pt x="102474" y="3663459"/>
                  <a:pt x="247988" y="3429818"/>
                  <a:pt x="436541" y="3200275"/>
                </a:cubicBezTo>
                <a:cubicBezTo>
                  <a:pt x="625094" y="2970732"/>
                  <a:pt x="877181" y="2724794"/>
                  <a:pt x="1192801" y="2462459"/>
                </a:cubicBezTo>
                <a:cubicBezTo>
                  <a:pt x="1571957" y="2146838"/>
                  <a:pt x="1822507" y="1902950"/>
                  <a:pt x="1944451" y="1730792"/>
                </a:cubicBezTo>
                <a:cubicBezTo>
                  <a:pt x="2066395" y="1558636"/>
                  <a:pt x="2127368" y="1391602"/>
                  <a:pt x="2127368" y="1229693"/>
                </a:cubicBezTo>
                <a:cubicBezTo>
                  <a:pt x="2127368" y="1020645"/>
                  <a:pt x="2068957" y="859248"/>
                  <a:pt x="1952137" y="745501"/>
                </a:cubicBezTo>
                <a:cubicBezTo>
                  <a:pt x="1835316" y="631755"/>
                  <a:pt x="1670332" y="574882"/>
                  <a:pt x="1457185" y="574882"/>
                </a:cubicBezTo>
                <a:cubicBezTo>
                  <a:pt x="1047288" y="574882"/>
                  <a:pt x="813647" y="795201"/>
                  <a:pt x="756261" y="1235841"/>
                </a:cubicBezTo>
                <a:lnTo>
                  <a:pt x="43039" y="1186653"/>
                </a:lnTo>
                <a:cubicBezTo>
                  <a:pt x="86078" y="813646"/>
                  <a:pt x="229030" y="522620"/>
                  <a:pt x="471894" y="313572"/>
                </a:cubicBezTo>
                <a:cubicBezTo>
                  <a:pt x="714759" y="104524"/>
                  <a:pt x="1038065" y="0"/>
                  <a:pt x="1441814" y="0"/>
                </a:cubicBezTo>
                <a:close/>
              </a:path>
            </a:pathLst>
          </a:custGeom>
          <a:solidFill>
            <a:srgbClr val="6A005E">
              <a:alpha val="10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9600" b="1" dirty="0">
              <a:solidFill>
                <a:srgbClr val="6A005E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5B5D2C-D6F6-4289-8B92-2CAB7059E4D9}"/>
              </a:ext>
            </a:extLst>
          </p:cNvPr>
          <p:cNvSpPr txBox="1"/>
          <p:nvPr/>
        </p:nvSpPr>
        <p:spPr>
          <a:xfrm>
            <a:off x="2420958" y="1936309"/>
            <a:ext cx="7350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2.</a:t>
            </a:r>
            <a:r>
              <a:rPr lang="zh-CN" altLang="en-US" sz="115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模块实现</a:t>
            </a:r>
          </a:p>
        </p:txBody>
      </p:sp>
    </p:spTree>
    <p:extLst>
      <p:ext uri="{BB962C8B-B14F-4D97-AF65-F5344CB8AC3E}">
        <p14:creationId xmlns:p14="http://schemas.microsoft.com/office/powerpoint/2010/main" val="4226020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41205A-0612-447D-9780-07E750193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897" y="-49128"/>
            <a:ext cx="7328206" cy="69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67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346C54-2B6A-4049-A6E5-7531A6BE31E4}"/>
              </a:ext>
            </a:extLst>
          </p:cNvPr>
          <p:cNvSpPr txBox="1"/>
          <p:nvPr/>
        </p:nvSpPr>
        <p:spPr>
          <a:xfrm>
            <a:off x="561248" y="1750357"/>
            <a:ext cx="668175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程序入口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通过实例化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Platform</a:t>
            </a:r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对象来调用接口函数，并利用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while</a:t>
            </a:r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死循环和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switch</a:t>
            </a:r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语句进行交易平台入口菜单的实现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900AE2-A63A-49CE-B5F5-D6A300392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221" y="3614926"/>
            <a:ext cx="4324350" cy="31527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8665D19-00F4-4A5A-B146-27D8FB31E05F}"/>
              </a:ext>
            </a:extLst>
          </p:cNvPr>
          <p:cNvSpPr/>
          <p:nvPr/>
        </p:nvSpPr>
        <p:spPr>
          <a:xfrm>
            <a:off x="7435780" y="1028700"/>
            <a:ext cx="4156780" cy="4376420"/>
          </a:xfrm>
          <a:prstGeom prst="rect">
            <a:avLst/>
          </a:prstGeom>
          <a:solidFill>
            <a:srgbClr val="6A005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5CCC43-8966-492D-B66E-E7ACF0A35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2" y="491232"/>
            <a:ext cx="4371975" cy="44862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29EB195-1B1D-4D1C-8CC3-B725CA19C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71" y="150113"/>
            <a:ext cx="61817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3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346C54-2B6A-4049-A6E5-7531A6BE31E4}"/>
              </a:ext>
            </a:extLst>
          </p:cNvPr>
          <p:cNvSpPr txBox="1"/>
          <p:nvPr/>
        </p:nvSpPr>
        <p:spPr>
          <a:xfrm>
            <a:off x="331675" y="449580"/>
            <a:ext cx="481507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管理员登录</a:t>
            </a:r>
            <a:endParaRPr lang="en-US" altLang="zh-CN" sz="4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宏定义管理员姓名和密码以便于维护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在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main</a:t>
            </a:r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函数中实例化管理员对象，并进行引用传参，以调用管理员模式函数，登录成功则进入管理员模式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4616FF-12A8-403E-886D-0C3792757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888097"/>
            <a:ext cx="5943600" cy="4762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9656B8-04DB-420C-B823-8302E6B99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755" y="4589145"/>
            <a:ext cx="23336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1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346C54-2B6A-4049-A6E5-7531A6BE31E4}"/>
              </a:ext>
            </a:extLst>
          </p:cNvPr>
          <p:cNvSpPr txBox="1"/>
          <p:nvPr/>
        </p:nvSpPr>
        <p:spPr>
          <a:xfrm>
            <a:off x="1280930" y="2150745"/>
            <a:ext cx="48150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管理员模式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类似于交易平台主菜单，通过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switch</a:t>
            </a:r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语句和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while</a:t>
            </a:r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循环进入到每一个功能函数中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B4D3A1-39FA-407B-BB3C-BD18FBE1E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915" y="2150745"/>
            <a:ext cx="4591050" cy="4524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EF07E1-78A6-44B7-B423-C680B84BB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102" y="371475"/>
            <a:ext cx="84296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57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346C54-2B6A-4049-A6E5-7531A6BE31E4}"/>
              </a:ext>
            </a:extLst>
          </p:cNvPr>
          <p:cNvSpPr txBox="1"/>
          <p:nvPr/>
        </p:nvSpPr>
        <p:spPr>
          <a:xfrm>
            <a:off x="7681010" y="613201"/>
            <a:ext cx="26580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用户模式</a:t>
            </a:r>
            <a:endParaRPr lang="en-US" altLang="zh-CN" sz="4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pPr algn="r"/>
            <a:r>
              <a:rPr lang="zh-CN" altLang="en-US" sz="40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入口</a:t>
            </a:r>
            <a:endParaRPr lang="en-US" altLang="zh-CN" sz="20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903D49-71FC-47E4-A549-C0C7E9CE7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97" y="2367280"/>
            <a:ext cx="4632860" cy="43048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9B71E8-458C-4451-AC16-7A551F64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360" y="3197512"/>
            <a:ext cx="4509043" cy="34930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4556E7F-8608-43E2-BD5D-DB31EAA77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25" y="358775"/>
            <a:ext cx="49053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2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6A088C4-4009-4199-939F-D90AFD1F2AE0}"/>
              </a:ext>
            </a:extLst>
          </p:cNvPr>
          <p:cNvSpPr txBox="1"/>
          <p:nvPr/>
        </p:nvSpPr>
        <p:spPr>
          <a:xfrm>
            <a:off x="437371" y="1831340"/>
            <a:ext cx="293262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买家模式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入口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8194C9-2C4B-4710-B4CA-548AC960B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677" y="2123954"/>
            <a:ext cx="4305842" cy="42768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B2A2D2-CDCE-4324-8DF8-562BC3408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914" y="2123954"/>
            <a:ext cx="3920443" cy="42768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0BE086-711F-46C5-9347-AA5BA92CE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682" y="544512"/>
            <a:ext cx="88296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77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3316827-5787-448F-AADB-3A282B3D9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759404"/>
            <a:ext cx="3324225" cy="17716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EC45C49-E398-4687-981D-3458382D8E99}"/>
              </a:ext>
            </a:extLst>
          </p:cNvPr>
          <p:cNvSpPr txBox="1"/>
          <p:nvPr/>
        </p:nvSpPr>
        <p:spPr>
          <a:xfrm>
            <a:off x="3333885" y="462002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总体文件布局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E324ED7-ED92-4C41-BF21-6072BCAA5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887" y="1759404"/>
            <a:ext cx="3324225" cy="1981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109B32-B061-44ED-9E26-5E7C17E8D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675" y="1782013"/>
            <a:ext cx="33242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6A088C4-4009-4199-939F-D90AFD1F2AE0}"/>
              </a:ext>
            </a:extLst>
          </p:cNvPr>
          <p:cNvSpPr txBox="1"/>
          <p:nvPr/>
        </p:nvSpPr>
        <p:spPr>
          <a:xfrm>
            <a:off x="437371" y="1831340"/>
            <a:ext cx="293262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买家模式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查看所有商品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EC6613-ADEA-4DE1-929D-00492C1BE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82" y="4275554"/>
            <a:ext cx="6248400" cy="14859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EBB2DF3-4EBD-4BE1-8309-87824F0C6FF1}"/>
              </a:ext>
            </a:extLst>
          </p:cNvPr>
          <p:cNvSpPr txBox="1"/>
          <p:nvPr/>
        </p:nvSpPr>
        <p:spPr>
          <a:xfrm>
            <a:off x="8681721" y="4605774"/>
            <a:ext cx="3337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在售判断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41D8D1D-2265-4000-88DC-3A9D54D7B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081" y="1181806"/>
            <a:ext cx="8458200" cy="237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10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6A088C4-4009-4199-939F-D90AFD1F2AE0}"/>
              </a:ext>
            </a:extLst>
          </p:cNvPr>
          <p:cNvSpPr txBox="1"/>
          <p:nvPr/>
        </p:nvSpPr>
        <p:spPr>
          <a:xfrm>
            <a:off x="437371" y="1831340"/>
            <a:ext cx="293262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买家模式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查看所有商品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EC6613-ADEA-4DE1-929D-00492C1BE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82" y="4275554"/>
            <a:ext cx="6248400" cy="14859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EBB2DF3-4EBD-4BE1-8309-87824F0C6FF1}"/>
              </a:ext>
            </a:extLst>
          </p:cNvPr>
          <p:cNvSpPr txBox="1"/>
          <p:nvPr/>
        </p:nvSpPr>
        <p:spPr>
          <a:xfrm>
            <a:off x="8681721" y="4605774"/>
            <a:ext cx="3337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在售判断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41D8D1D-2265-4000-88DC-3A9D54D7B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081" y="1181806"/>
            <a:ext cx="8458200" cy="237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67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6A088C4-4009-4199-939F-D90AFD1F2AE0}"/>
              </a:ext>
            </a:extLst>
          </p:cNvPr>
          <p:cNvSpPr txBox="1"/>
          <p:nvPr/>
        </p:nvSpPr>
        <p:spPr>
          <a:xfrm>
            <a:off x="2396800" y="2691423"/>
            <a:ext cx="293262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买家模式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购买商品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BB2DF3-4EBD-4BE1-8309-87824F0C6FF1}"/>
              </a:ext>
            </a:extLst>
          </p:cNvPr>
          <p:cNvSpPr txBox="1"/>
          <p:nvPr/>
        </p:nvSpPr>
        <p:spPr>
          <a:xfrm>
            <a:off x="437371" y="4189214"/>
            <a:ext cx="24231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方便后续对商家数据修改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A5AD64-84CC-489A-BA30-8AE8B3A79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451" y="756167"/>
            <a:ext cx="3800475" cy="30575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A3B6C0-FF0E-4B27-B16B-7E4850385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02" y="5282991"/>
            <a:ext cx="3933825" cy="1038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2F9334-90DF-42EA-9D06-8CBA51B28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472" y="4908371"/>
            <a:ext cx="4566217" cy="16665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A5B7B21-5C53-4F49-81B5-278DF3727A3F}"/>
              </a:ext>
            </a:extLst>
          </p:cNvPr>
          <p:cNvSpPr txBox="1"/>
          <p:nvPr/>
        </p:nvSpPr>
        <p:spPr>
          <a:xfrm>
            <a:off x="4528724" y="4189214"/>
            <a:ext cx="3610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找到所需购买商品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CE21C7-5866-4BBA-934F-656E9B75C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73" y="313989"/>
            <a:ext cx="47434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01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6A088C4-4009-4199-939F-D90AFD1F2AE0}"/>
              </a:ext>
            </a:extLst>
          </p:cNvPr>
          <p:cNvSpPr txBox="1"/>
          <p:nvPr/>
        </p:nvSpPr>
        <p:spPr>
          <a:xfrm>
            <a:off x="597593" y="691801"/>
            <a:ext cx="293262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买家模式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搜索商品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F1182C-2F5F-4700-A7E8-A3ECA38DE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216" y="147167"/>
            <a:ext cx="8286750" cy="27051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21EECCF-913B-43F1-BC5F-DD9FDCA74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71" y="3046941"/>
            <a:ext cx="63055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81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6A088C4-4009-4199-939F-D90AFD1F2AE0}"/>
              </a:ext>
            </a:extLst>
          </p:cNvPr>
          <p:cNvSpPr txBox="1"/>
          <p:nvPr/>
        </p:nvSpPr>
        <p:spPr>
          <a:xfrm>
            <a:off x="597593" y="691801"/>
            <a:ext cx="293262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买家模式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历史订单和商品详细信息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517F1B-D699-45F4-BDDD-D04E776C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106" y="220069"/>
            <a:ext cx="5334000" cy="2981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7C4118-D0C1-495E-8731-1293642F9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93" y="3429000"/>
            <a:ext cx="105441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88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6A088C4-4009-4199-939F-D90AFD1F2AE0}"/>
              </a:ext>
            </a:extLst>
          </p:cNvPr>
          <p:cNvSpPr txBox="1"/>
          <p:nvPr/>
        </p:nvSpPr>
        <p:spPr>
          <a:xfrm>
            <a:off x="497307" y="1640840"/>
            <a:ext cx="293262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卖家模式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入口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8EA50C-5D47-4793-8013-5E053FECC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891" y="2717778"/>
            <a:ext cx="3761787" cy="38709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E8A93D-DB30-446C-9195-048BD25F6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224" y="2717778"/>
            <a:ext cx="3735560" cy="37489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A506FC-415B-41B7-AF3E-1F5D27687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912" y="1028700"/>
            <a:ext cx="85629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92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6A088C4-4009-4199-939F-D90AFD1F2AE0}"/>
              </a:ext>
            </a:extLst>
          </p:cNvPr>
          <p:cNvSpPr txBox="1"/>
          <p:nvPr/>
        </p:nvSpPr>
        <p:spPr>
          <a:xfrm>
            <a:off x="1401659" y="961692"/>
            <a:ext cx="29326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卖家模式</a:t>
            </a:r>
            <a:endParaRPr lang="en-US" altLang="zh-CN" sz="4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32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其中部分实现</a:t>
            </a:r>
            <a:endParaRPr lang="en-US" altLang="zh-CN" sz="16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EF24E0-50C1-4DF8-8089-A8CA1F02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873" y="112534"/>
            <a:ext cx="4546627" cy="43451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27755A2-2CA2-4ACD-B39C-54AB9C3FF880}"/>
              </a:ext>
            </a:extLst>
          </p:cNvPr>
          <p:cNvSpPr txBox="1"/>
          <p:nvPr/>
        </p:nvSpPr>
        <p:spPr>
          <a:xfrm>
            <a:off x="8851063" y="3994163"/>
            <a:ext cx="2587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发布商品输入价格判断</a:t>
            </a:r>
            <a:endParaRPr lang="en-US" altLang="zh-CN" sz="1800" dirty="0">
              <a:solidFill>
                <a:schemeClr val="bg1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1D02314-EA12-433F-9977-D939690CB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81" y="3101433"/>
            <a:ext cx="5191125" cy="252412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FFBC980-D0A8-4EBB-AB57-7153B85BC875}"/>
              </a:ext>
            </a:extLst>
          </p:cNvPr>
          <p:cNvSpPr txBox="1"/>
          <p:nvPr/>
        </p:nvSpPr>
        <p:spPr>
          <a:xfrm>
            <a:off x="6602817" y="5161446"/>
            <a:ext cx="2587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输出订单使用</a:t>
            </a:r>
            <a:r>
              <a:rPr lang="en-US" altLang="zh-CN" sz="1800" dirty="0" err="1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setw</a:t>
            </a:r>
            <a:r>
              <a:rPr lang="zh-CN" altLang="en-US" sz="1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对齐</a:t>
            </a:r>
            <a:endParaRPr lang="en-US" altLang="zh-CN" sz="1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6001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6A088C4-4009-4199-939F-D90AFD1F2AE0}"/>
              </a:ext>
            </a:extLst>
          </p:cNvPr>
          <p:cNvSpPr txBox="1"/>
          <p:nvPr/>
        </p:nvSpPr>
        <p:spPr>
          <a:xfrm>
            <a:off x="1372091" y="1130300"/>
            <a:ext cx="411077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个人信息菜单</a:t>
            </a:r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入口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924146-5064-4AA3-893F-4397408D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144" y="2833462"/>
            <a:ext cx="4433056" cy="39132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953035-E1D5-4726-A5EC-1E81ED2C1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737" y="2711541"/>
            <a:ext cx="3822613" cy="39132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16F036-56CC-4177-BA85-1CD87B445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200" y="1016000"/>
            <a:ext cx="50101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66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6A088C4-4009-4199-939F-D90AFD1F2AE0}"/>
              </a:ext>
            </a:extLst>
          </p:cNvPr>
          <p:cNvSpPr txBox="1"/>
          <p:nvPr/>
        </p:nvSpPr>
        <p:spPr>
          <a:xfrm>
            <a:off x="1840446" y="693420"/>
            <a:ext cx="41107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个人信息菜单</a:t>
            </a:r>
            <a:endParaRPr lang="en-US" altLang="zh-CN" sz="4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36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查看信息</a:t>
            </a:r>
            <a:endParaRPr lang="en-US" altLang="zh-CN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8D0F42-39A6-4760-BB23-7451F3CC6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2370137"/>
            <a:ext cx="4229100" cy="28289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A6918C-8D44-43D5-939D-71C887DD11F2}"/>
              </a:ext>
            </a:extLst>
          </p:cNvPr>
          <p:cNvSpPr txBox="1"/>
          <p:nvPr/>
        </p:nvSpPr>
        <p:spPr>
          <a:xfrm>
            <a:off x="469121" y="5280342"/>
            <a:ext cx="4571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（余额通过计算器计算得到）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1B7A97-1E31-4E2E-BD99-59590DD5B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1961297"/>
            <a:ext cx="60198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48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6A088C4-4009-4199-939F-D90AFD1F2AE0}"/>
              </a:ext>
            </a:extLst>
          </p:cNvPr>
          <p:cNvSpPr txBox="1"/>
          <p:nvPr/>
        </p:nvSpPr>
        <p:spPr>
          <a:xfrm>
            <a:off x="799471" y="216182"/>
            <a:ext cx="411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个人信息菜单</a:t>
            </a:r>
            <a:endParaRPr lang="en-US" altLang="zh-CN" sz="4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9FF881-FB79-46CB-89DD-13EF4ADB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373" y="4409016"/>
            <a:ext cx="4257040" cy="17737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8496F4-45FF-411D-8888-67E7CF5B9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53" y="1248564"/>
            <a:ext cx="4689692" cy="16785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539E97-CA96-44D1-95C1-6F416EAF4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605" y="1562100"/>
            <a:ext cx="7000875" cy="18669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A9CFAB0-8FFD-48B6-82B2-77F344620AE2}"/>
              </a:ext>
            </a:extLst>
          </p:cNvPr>
          <p:cNvSpPr txBox="1"/>
          <p:nvPr/>
        </p:nvSpPr>
        <p:spPr>
          <a:xfrm>
            <a:off x="8296167" y="785752"/>
            <a:ext cx="411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获取系统时间</a:t>
            </a:r>
            <a:endParaRPr lang="en-US" altLang="zh-CN" sz="36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28967AA-F9CE-45F3-B2F0-C518C5561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4193550"/>
            <a:ext cx="4897228" cy="258821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3B6503A-C4B6-46B6-ACFD-4E194EC1949A}"/>
              </a:ext>
            </a:extLst>
          </p:cNvPr>
          <p:cNvSpPr txBox="1"/>
          <p:nvPr/>
        </p:nvSpPr>
        <p:spPr>
          <a:xfrm>
            <a:off x="943829" y="3607748"/>
            <a:ext cx="411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用户名重复判断</a:t>
            </a:r>
            <a:endParaRPr lang="en-US" altLang="zh-CN" sz="36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9240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4704601-57D7-45DA-866D-9ECAC8AF4649}"/>
              </a:ext>
            </a:extLst>
          </p:cNvPr>
          <p:cNvSpPr txBox="1"/>
          <p:nvPr/>
        </p:nvSpPr>
        <p:spPr>
          <a:xfrm>
            <a:off x="2420957" y="1936309"/>
            <a:ext cx="7350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1.</a:t>
            </a:r>
            <a:r>
              <a:rPr lang="zh-CN" altLang="en-US" sz="115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数据结构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850D0F-882C-43DC-8BEB-9E174A6D4160}"/>
              </a:ext>
            </a:extLst>
          </p:cNvPr>
          <p:cNvSpPr txBox="1"/>
          <p:nvPr/>
        </p:nvSpPr>
        <p:spPr>
          <a:xfrm>
            <a:off x="9735735" y="365433"/>
            <a:ext cx="3213936" cy="5003800"/>
          </a:xfrm>
          <a:custGeom>
            <a:avLst/>
            <a:gdLst/>
            <a:ahLst/>
            <a:cxnLst/>
            <a:rect l="l" t="t" r="r" b="b"/>
            <a:pathLst>
              <a:path w="2782178" h="4331592">
                <a:moveTo>
                  <a:pt x="1165133" y="0"/>
                </a:moveTo>
                <a:lnTo>
                  <a:pt x="1826093" y="0"/>
                </a:lnTo>
                <a:lnTo>
                  <a:pt x="1826093" y="3762859"/>
                </a:lnTo>
                <a:lnTo>
                  <a:pt x="2782178" y="3762859"/>
                </a:lnTo>
                <a:lnTo>
                  <a:pt x="2782178" y="4331592"/>
                </a:lnTo>
                <a:lnTo>
                  <a:pt x="0" y="4331592"/>
                </a:lnTo>
                <a:lnTo>
                  <a:pt x="0" y="3762859"/>
                </a:lnTo>
                <a:lnTo>
                  <a:pt x="1122094" y="3762859"/>
                </a:lnTo>
                <a:lnTo>
                  <a:pt x="1122094" y="645589"/>
                </a:lnTo>
                <a:lnTo>
                  <a:pt x="107598" y="1294251"/>
                </a:lnTo>
                <a:lnTo>
                  <a:pt x="107598" y="707073"/>
                </a:lnTo>
                <a:close/>
              </a:path>
            </a:pathLst>
          </a:custGeom>
          <a:solidFill>
            <a:srgbClr val="6A005E">
              <a:alpha val="10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9600" b="1" dirty="0">
              <a:solidFill>
                <a:srgbClr val="6A005E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8DE56E-7B67-4844-9AE7-E2B07E0EE324}"/>
              </a:ext>
            </a:extLst>
          </p:cNvPr>
          <p:cNvSpPr txBox="1"/>
          <p:nvPr/>
        </p:nvSpPr>
        <p:spPr>
          <a:xfrm>
            <a:off x="3054141" y="7597753"/>
            <a:ext cx="6083717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600" b="1" dirty="0">
                <a:solidFill>
                  <a:srgbClr val="6A005E"/>
                </a:solidFill>
              </a:rPr>
              <a:t>1</a:t>
            </a:r>
            <a:endParaRPr lang="zh-CN" altLang="en-US" sz="49600" b="1" dirty="0">
              <a:solidFill>
                <a:srgbClr val="6A0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175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6A088C4-4009-4199-939F-D90AFD1F2AE0}"/>
              </a:ext>
            </a:extLst>
          </p:cNvPr>
          <p:cNvSpPr txBox="1"/>
          <p:nvPr/>
        </p:nvSpPr>
        <p:spPr>
          <a:xfrm>
            <a:off x="799470" y="216182"/>
            <a:ext cx="6251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初始化及协助性函数</a:t>
            </a:r>
            <a:endParaRPr lang="en-US" altLang="zh-CN" sz="4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A3D537-65C9-424E-9910-6E4585C1D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85" y="3235677"/>
            <a:ext cx="6080988" cy="321281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EB2A2BF-2FC4-4DEB-9DDC-6716F522AD53}"/>
              </a:ext>
            </a:extLst>
          </p:cNvPr>
          <p:cNvSpPr txBox="1"/>
          <p:nvPr/>
        </p:nvSpPr>
        <p:spPr>
          <a:xfrm>
            <a:off x="728865" y="1789078"/>
            <a:ext cx="408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保存数据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AF665FC-780A-4FF6-9783-CD05092F8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39" y="2577981"/>
            <a:ext cx="5829300" cy="4762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E9D15B0-9AE1-4EFB-A2EE-961FED622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364" y="1529760"/>
            <a:ext cx="4638675" cy="86677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52F254-8551-4FD1-8764-B604E00949E6}"/>
              </a:ext>
            </a:extLst>
          </p:cNvPr>
          <p:cNvSpPr txBox="1"/>
          <p:nvPr/>
        </p:nvSpPr>
        <p:spPr>
          <a:xfrm>
            <a:off x="8256948" y="274003"/>
            <a:ext cx="408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写入数据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0C6F89B-ECCC-4AD9-AE92-5D28623F4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525" y="744220"/>
            <a:ext cx="3802836" cy="58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44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6A088C4-4009-4199-939F-D90AFD1F2AE0}"/>
              </a:ext>
            </a:extLst>
          </p:cNvPr>
          <p:cNvSpPr txBox="1"/>
          <p:nvPr/>
        </p:nvSpPr>
        <p:spPr>
          <a:xfrm>
            <a:off x="799470" y="216182"/>
            <a:ext cx="6251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初始化及协助性函数</a:t>
            </a:r>
            <a:endParaRPr lang="en-US" altLang="zh-CN" sz="4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2F0743-0168-4ED4-8680-2B80E5311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44" y="2632428"/>
            <a:ext cx="3371850" cy="28003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A0BFE8A-DA24-4E20-88A7-40AE51AD0E63}"/>
              </a:ext>
            </a:extLst>
          </p:cNvPr>
          <p:cNvSpPr txBox="1"/>
          <p:nvPr/>
        </p:nvSpPr>
        <p:spPr>
          <a:xfrm>
            <a:off x="878524" y="1750342"/>
            <a:ext cx="6251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根据订单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\</a:t>
            </a:r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货物数确定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ID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A61591-37E3-41A1-AFB2-8F33C793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0666"/>
            <a:ext cx="5163083" cy="162387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5E5B0DC-4D87-47CF-8FE9-1CA1F1F34390}"/>
              </a:ext>
            </a:extLst>
          </p:cNvPr>
          <p:cNvSpPr txBox="1"/>
          <p:nvPr/>
        </p:nvSpPr>
        <p:spPr>
          <a:xfrm>
            <a:off x="6096000" y="1899403"/>
            <a:ext cx="40589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判断一个字符串是不是数字（小数、整数）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6423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6EDF02-CED5-411B-A808-2E1DBB853AC6}"/>
              </a:ext>
            </a:extLst>
          </p:cNvPr>
          <p:cNvSpPr txBox="1"/>
          <p:nvPr/>
        </p:nvSpPr>
        <p:spPr>
          <a:xfrm>
            <a:off x="3054141" y="7597753"/>
            <a:ext cx="6083717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600" b="1" dirty="0">
                <a:solidFill>
                  <a:srgbClr val="6A005E"/>
                </a:solidFill>
              </a:rPr>
              <a:t>2</a:t>
            </a:r>
            <a:endParaRPr lang="zh-CN" altLang="en-US" sz="49600" b="1" dirty="0">
              <a:solidFill>
                <a:srgbClr val="6A005E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5B5D2C-D6F6-4289-8B92-2CAB7059E4D9}"/>
              </a:ext>
            </a:extLst>
          </p:cNvPr>
          <p:cNvSpPr txBox="1"/>
          <p:nvPr/>
        </p:nvSpPr>
        <p:spPr>
          <a:xfrm>
            <a:off x="919744" y="1936309"/>
            <a:ext cx="1035251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3.</a:t>
            </a:r>
            <a:r>
              <a:rPr lang="zh-CN" altLang="en-US" sz="115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计算器和</a:t>
            </a:r>
            <a:r>
              <a:rPr lang="en-US" altLang="zh-CN" sz="115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SQL</a:t>
            </a:r>
            <a:endParaRPr lang="zh-CN" altLang="en-US" sz="115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2F3796-BCC4-451B-AA8E-FA76234DFA51}"/>
              </a:ext>
            </a:extLst>
          </p:cNvPr>
          <p:cNvSpPr txBox="1"/>
          <p:nvPr/>
        </p:nvSpPr>
        <p:spPr>
          <a:xfrm>
            <a:off x="9631855" y="655801"/>
            <a:ext cx="3023811" cy="4643030"/>
          </a:xfrm>
          <a:custGeom>
            <a:avLst/>
            <a:gdLst/>
            <a:ahLst/>
            <a:cxnLst/>
            <a:rect l="l" t="t" r="r" b="b"/>
            <a:pathLst>
              <a:path w="621792" h="909523">
                <a:moveTo>
                  <a:pt x="318211" y="0"/>
                </a:moveTo>
                <a:cubicBezTo>
                  <a:pt x="409245" y="0"/>
                  <a:pt x="479146" y="16459"/>
                  <a:pt x="527914" y="49378"/>
                </a:cubicBezTo>
                <a:cubicBezTo>
                  <a:pt x="576682" y="82296"/>
                  <a:pt x="601066" y="130455"/>
                  <a:pt x="601066" y="193853"/>
                </a:cubicBezTo>
                <a:cubicBezTo>
                  <a:pt x="601066" y="251562"/>
                  <a:pt x="581762" y="304191"/>
                  <a:pt x="543154" y="351739"/>
                </a:cubicBezTo>
                <a:cubicBezTo>
                  <a:pt x="504546" y="399288"/>
                  <a:pt x="452730" y="431191"/>
                  <a:pt x="387706" y="447447"/>
                </a:cubicBezTo>
                <a:cubicBezTo>
                  <a:pt x="461670" y="456387"/>
                  <a:pt x="519176" y="479755"/>
                  <a:pt x="560222" y="517551"/>
                </a:cubicBezTo>
                <a:cubicBezTo>
                  <a:pt x="601269" y="555346"/>
                  <a:pt x="621792" y="605130"/>
                  <a:pt x="621792" y="666903"/>
                </a:cubicBezTo>
                <a:cubicBezTo>
                  <a:pt x="621792" y="713232"/>
                  <a:pt x="609397" y="754685"/>
                  <a:pt x="584606" y="791261"/>
                </a:cubicBezTo>
                <a:cubicBezTo>
                  <a:pt x="559816" y="827837"/>
                  <a:pt x="522834" y="856691"/>
                  <a:pt x="473659" y="877824"/>
                </a:cubicBezTo>
                <a:cubicBezTo>
                  <a:pt x="424485" y="898957"/>
                  <a:pt x="364947" y="909523"/>
                  <a:pt x="295046" y="909523"/>
                </a:cubicBezTo>
                <a:cubicBezTo>
                  <a:pt x="243027" y="909523"/>
                  <a:pt x="191415" y="904240"/>
                  <a:pt x="140208" y="893674"/>
                </a:cubicBezTo>
                <a:cubicBezTo>
                  <a:pt x="89002" y="883107"/>
                  <a:pt x="42266" y="868477"/>
                  <a:pt x="0" y="849783"/>
                </a:cubicBezTo>
                <a:cubicBezTo>
                  <a:pt x="13005" y="739242"/>
                  <a:pt x="26416" y="646176"/>
                  <a:pt x="40234" y="570586"/>
                </a:cubicBezTo>
                <a:lnTo>
                  <a:pt x="41453" y="570586"/>
                </a:lnTo>
                <a:cubicBezTo>
                  <a:pt x="82093" y="637235"/>
                  <a:pt x="125781" y="689458"/>
                  <a:pt x="172517" y="727253"/>
                </a:cubicBezTo>
                <a:cubicBezTo>
                  <a:pt x="219253" y="765048"/>
                  <a:pt x="264160" y="783946"/>
                  <a:pt x="307238" y="783946"/>
                </a:cubicBezTo>
                <a:cubicBezTo>
                  <a:pt x="335686" y="783946"/>
                  <a:pt x="356616" y="775411"/>
                  <a:pt x="370027" y="758343"/>
                </a:cubicBezTo>
                <a:cubicBezTo>
                  <a:pt x="383438" y="741274"/>
                  <a:pt x="390144" y="717296"/>
                  <a:pt x="390144" y="686410"/>
                </a:cubicBezTo>
                <a:cubicBezTo>
                  <a:pt x="390144" y="640080"/>
                  <a:pt x="373278" y="603301"/>
                  <a:pt x="339547" y="576072"/>
                </a:cubicBezTo>
                <a:cubicBezTo>
                  <a:pt x="305816" y="548843"/>
                  <a:pt x="253187" y="535229"/>
                  <a:pt x="181661" y="535229"/>
                </a:cubicBezTo>
                <a:lnTo>
                  <a:pt x="181661" y="371856"/>
                </a:lnTo>
                <a:cubicBezTo>
                  <a:pt x="224739" y="371856"/>
                  <a:pt x="260096" y="363525"/>
                  <a:pt x="287731" y="346863"/>
                </a:cubicBezTo>
                <a:cubicBezTo>
                  <a:pt x="315366" y="330200"/>
                  <a:pt x="335686" y="308864"/>
                  <a:pt x="348691" y="282855"/>
                </a:cubicBezTo>
                <a:cubicBezTo>
                  <a:pt x="361696" y="256845"/>
                  <a:pt x="368198" y="230023"/>
                  <a:pt x="368198" y="202387"/>
                </a:cubicBezTo>
                <a:cubicBezTo>
                  <a:pt x="368198" y="151181"/>
                  <a:pt x="346659" y="125578"/>
                  <a:pt x="303581" y="125578"/>
                </a:cubicBezTo>
                <a:cubicBezTo>
                  <a:pt x="264566" y="125578"/>
                  <a:pt x="223926" y="145085"/>
                  <a:pt x="181661" y="184099"/>
                </a:cubicBezTo>
                <a:cubicBezTo>
                  <a:pt x="139395" y="223114"/>
                  <a:pt x="98755" y="275946"/>
                  <a:pt x="59741" y="342595"/>
                </a:cubicBezTo>
                <a:lnTo>
                  <a:pt x="58522" y="342595"/>
                </a:lnTo>
                <a:cubicBezTo>
                  <a:pt x="42266" y="272695"/>
                  <a:pt x="28448" y="181661"/>
                  <a:pt x="17069" y="69495"/>
                </a:cubicBezTo>
                <a:cubicBezTo>
                  <a:pt x="105664" y="23165"/>
                  <a:pt x="206045" y="0"/>
                  <a:pt x="318211" y="0"/>
                </a:cubicBezTo>
                <a:close/>
              </a:path>
            </a:pathLst>
          </a:custGeom>
          <a:solidFill>
            <a:srgbClr val="6A005E">
              <a:alpha val="10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9634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B5DD790-2733-4B69-802F-4CF41DAC822A}"/>
              </a:ext>
            </a:extLst>
          </p:cNvPr>
          <p:cNvSpPr txBox="1"/>
          <p:nvPr/>
        </p:nvSpPr>
        <p:spPr>
          <a:xfrm>
            <a:off x="1023962" y="379521"/>
            <a:ext cx="411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计算器模块</a:t>
            </a:r>
            <a:endParaRPr lang="en-US" altLang="zh-CN" sz="4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0C1923A-0CA9-4462-8C6B-56362D5D7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41" y="1574800"/>
            <a:ext cx="4939675" cy="512064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5BD850C-A295-40D2-8D43-9E743E7A3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075" y="1803400"/>
            <a:ext cx="6373936" cy="466344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86A4640-1623-4896-B4E8-66CB8D345A04}"/>
              </a:ext>
            </a:extLst>
          </p:cNvPr>
          <p:cNvSpPr txBox="1"/>
          <p:nvPr/>
        </p:nvSpPr>
        <p:spPr>
          <a:xfrm>
            <a:off x="6544065" y="538946"/>
            <a:ext cx="4485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查看用户个人信息时，用以输入计算器的字符的获取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8229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B5DD790-2733-4B69-802F-4CF41DAC822A}"/>
              </a:ext>
            </a:extLst>
          </p:cNvPr>
          <p:cNvSpPr txBox="1"/>
          <p:nvPr/>
        </p:nvSpPr>
        <p:spPr>
          <a:xfrm>
            <a:off x="1257642" y="613201"/>
            <a:ext cx="411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计算器模块</a:t>
            </a:r>
            <a:endParaRPr lang="en-US" altLang="zh-CN" sz="4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4103147-6BBB-4910-A8D9-47927773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42" y="1887781"/>
            <a:ext cx="4371975" cy="223837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DDCC6EF-7DBC-47AF-A10A-1C19AC273795}"/>
              </a:ext>
            </a:extLst>
          </p:cNvPr>
          <p:cNvSpPr txBox="1"/>
          <p:nvPr/>
        </p:nvSpPr>
        <p:spPr>
          <a:xfrm>
            <a:off x="6331273" y="2081813"/>
            <a:ext cx="5304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Judgecin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-&gt;transform-&gt;</a:t>
            </a:r>
            <a:r>
              <a:rPr lang="en-US" altLang="zh-CN" sz="2800" dirty="0" err="1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calcalcal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407D52A-85D4-48E5-A165-B724EEA382AF}"/>
              </a:ext>
            </a:extLst>
          </p:cNvPr>
          <p:cNvSpPr txBox="1"/>
          <p:nvPr/>
        </p:nvSpPr>
        <p:spPr>
          <a:xfrm>
            <a:off x="6228470" y="2951946"/>
            <a:ext cx="5304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字符串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-&gt;</a:t>
            </a:r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正确的字符串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-&gt;</a:t>
            </a:r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字符串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vector-&gt;double</a:t>
            </a:r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数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1C564CD-A5CA-4107-9B99-CEA2C6695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741" y="4310380"/>
            <a:ext cx="3114675" cy="2667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E3AAFBC-3026-4B4B-8EDB-4D442E4F789B}"/>
              </a:ext>
            </a:extLst>
          </p:cNvPr>
          <p:cNvSpPr txBox="1"/>
          <p:nvPr/>
        </p:nvSpPr>
        <p:spPr>
          <a:xfrm>
            <a:off x="6601112" y="4920734"/>
            <a:ext cx="30305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最终接口实现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0880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B5DD790-2733-4B69-802F-4CF41DAC822A}"/>
              </a:ext>
            </a:extLst>
          </p:cNvPr>
          <p:cNvSpPr txBox="1"/>
          <p:nvPr/>
        </p:nvSpPr>
        <p:spPr>
          <a:xfrm>
            <a:off x="1054993" y="197703"/>
            <a:ext cx="411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计算器模块</a:t>
            </a:r>
            <a:endParaRPr lang="en-US" altLang="zh-CN" sz="4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9164D1-0772-4E23-97C1-B1B4A6FB1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426" y="239918"/>
            <a:ext cx="4338046" cy="661808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711DB4E-2715-471D-9DE8-A8DA2F12F39E}"/>
              </a:ext>
            </a:extLst>
          </p:cNvPr>
          <p:cNvSpPr txBox="1"/>
          <p:nvPr/>
        </p:nvSpPr>
        <p:spPr>
          <a:xfrm>
            <a:off x="4954146" y="328414"/>
            <a:ext cx="2494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Transform</a:t>
            </a:r>
            <a:r>
              <a:rPr lang="zh-CN" altLang="en-US" sz="1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中缀转后缀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612612-9DFF-4628-9374-2A29C128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18" y="1444198"/>
            <a:ext cx="3213660" cy="53532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1AC19B6-2B74-4991-90A9-23531D860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38" y="1951136"/>
            <a:ext cx="3539809" cy="484632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B219D30-E477-4A38-BCA5-93E11EEF281D}"/>
              </a:ext>
            </a:extLst>
          </p:cNvPr>
          <p:cNvSpPr txBox="1"/>
          <p:nvPr/>
        </p:nvSpPr>
        <p:spPr>
          <a:xfrm>
            <a:off x="3611880" y="1506135"/>
            <a:ext cx="662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Judgecin</a:t>
            </a:r>
            <a:r>
              <a:rPr lang="zh-CN" altLang="en-US" sz="1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判断错误类型，返回</a:t>
            </a:r>
            <a:r>
              <a:rPr lang="en-US" altLang="zh-CN" sz="1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bool</a:t>
            </a:r>
            <a:r>
              <a:rPr lang="zh-CN" altLang="en-US" sz="1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6761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B5DD790-2733-4B69-802F-4CF41DAC822A}"/>
              </a:ext>
            </a:extLst>
          </p:cNvPr>
          <p:cNvSpPr txBox="1"/>
          <p:nvPr/>
        </p:nvSpPr>
        <p:spPr>
          <a:xfrm>
            <a:off x="1257642" y="613201"/>
            <a:ext cx="411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SQL</a:t>
            </a:r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模块</a:t>
            </a:r>
            <a:endParaRPr lang="en-US" altLang="zh-CN" sz="4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272048-40E8-40AD-8421-015A8DFCBE5C}"/>
              </a:ext>
            </a:extLst>
          </p:cNvPr>
          <p:cNvSpPr txBox="1"/>
          <p:nvPr/>
        </p:nvSpPr>
        <p:spPr>
          <a:xfrm>
            <a:off x="7113588" y="918168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使用</a:t>
            </a:r>
            <a:r>
              <a:rPr lang="en-US" altLang="zh-CN" sz="2000" dirty="0" err="1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enum</a:t>
            </a:r>
            <a:r>
              <a:rPr lang="zh-CN" altLang="en-US" sz="20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来枚举三种类型，方便同一类型语句的不同生成</a:t>
            </a:r>
            <a:endParaRPr lang="en-US" altLang="zh-CN" sz="20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2928A7-5553-4352-86B8-F5804FB34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300" y="417938"/>
            <a:ext cx="4419600" cy="390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491E28-B09D-4DA5-8AD3-DB5ABBE2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2728755"/>
            <a:ext cx="3895725" cy="3771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DC48FB5-C836-47BF-92B3-053151289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343" y="2280199"/>
            <a:ext cx="4438650" cy="1828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C86FA6C-55D8-4DC3-8A12-7B0B1F907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992" y="4290855"/>
            <a:ext cx="6886575" cy="22098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9551769-CE88-40C5-A3B4-B8BBDAC5442E}"/>
              </a:ext>
            </a:extLst>
          </p:cNvPr>
          <p:cNvSpPr txBox="1"/>
          <p:nvPr/>
        </p:nvSpPr>
        <p:spPr>
          <a:xfrm>
            <a:off x="1407800" y="2037662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SQL</a:t>
            </a:r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语句生成函数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1369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B5DD790-2733-4B69-802F-4CF41DAC822A}"/>
              </a:ext>
            </a:extLst>
          </p:cNvPr>
          <p:cNvSpPr txBox="1"/>
          <p:nvPr/>
        </p:nvSpPr>
        <p:spPr>
          <a:xfrm>
            <a:off x="1475433" y="1028700"/>
            <a:ext cx="411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SQL</a:t>
            </a:r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模块</a:t>
            </a:r>
            <a:endParaRPr lang="en-US" altLang="zh-CN" sz="4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551769-CE88-40C5-A3B4-B8BBDAC5442E}"/>
              </a:ext>
            </a:extLst>
          </p:cNvPr>
          <p:cNvSpPr txBox="1"/>
          <p:nvPr/>
        </p:nvSpPr>
        <p:spPr>
          <a:xfrm>
            <a:off x="1475433" y="3243915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sql</a:t>
            </a:r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语句生成函数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D81950-4313-4B62-9517-F096A6D4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508" y="1432348"/>
            <a:ext cx="60388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73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B5DD790-2733-4B69-802F-4CF41DAC822A}"/>
              </a:ext>
            </a:extLst>
          </p:cNvPr>
          <p:cNvSpPr txBox="1"/>
          <p:nvPr/>
        </p:nvSpPr>
        <p:spPr>
          <a:xfrm>
            <a:off x="1257642" y="613201"/>
            <a:ext cx="411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SQL</a:t>
            </a:r>
            <a:r>
              <a:rPr lang="zh-CN" altLang="en-US" sz="4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模块</a:t>
            </a:r>
            <a:endParaRPr lang="en-US" altLang="zh-CN" sz="4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551769-CE88-40C5-A3B4-B8BBDAC5442E}"/>
              </a:ext>
            </a:extLst>
          </p:cNvPr>
          <p:cNvSpPr txBox="1"/>
          <p:nvPr/>
        </p:nvSpPr>
        <p:spPr>
          <a:xfrm>
            <a:off x="4907867" y="538946"/>
            <a:ext cx="441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解析函数（通过传进来的语句进行不同操作）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A2A149-B23F-4265-9F78-D267EFF96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188" y="1274588"/>
            <a:ext cx="3491384" cy="6612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7C084A-2A1C-43F0-907D-17EE8715A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18" y="2385229"/>
            <a:ext cx="4629150" cy="39338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1DBD75D-3368-4C08-A49C-F39E8AAF2CAF}"/>
              </a:ext>
            </a:extLst>
          </p:cNvPr>
          <p:cNvSpPr txBox="1"/>
          <p:nvPr/>
        </p:nvSpPr>
        <p:spPr>
          <a:xfrm>
            <a:off x="6487133" y="377619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保存生成的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SQL</a:t>
            </a:r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语句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0590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FBAB29F-EE10-4CD8-B61A-6127EC0AF8EC}"/>
              </a:ext>
            </a:extLst>
          </p:cNvPr>
          <p:cNvSpPr txBox="1"/>
          <p:nvPr/>
        </p:nvSpPr>
        <p:spPr>
          <a:xfrm>
            <a:off x="2420959" y="1936309"/>
            <a:ext cx="7350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4.</a:t>
            </a:r>
            <a:r>
              <a:rPr lang="zh-CN" altLang="en-US" sz="115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附加功能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3783A9-31D7-4915-9DE7-BF1A7DC1D425}"/>
              </a:ext>
            </a:extLst>
          </p:cNvPr>
          <p:cNvSpPr txBox="1"/>
          <p:nvPr/>
        </p:nvSpPr>
        <p:spPr>
          <a:xfrm>
            <a:off x="9771041" y="951523"/>
            <a:ext cx="3324306" cy="4197235"/>
          </a:xfrm>
          <a:custGeom>
            <a:avLst/>
            <a:gdLst/>
            <a:ahLst/>
            <a:cxnLst/>
            <a:rect l="l" t="t" r="r" b="b"/>
            <a:pathLst>
              <a:path w="2918041" h="3684289">
                <a:moveTo>
                  <a:pt x="955186" y="0"/>
                </a:moveTo>
                <a:lnTo>
                  <a:pt x="2172786" y="0"/>
                </a:lnTo>
                <a:cubicBezTo>
                  <a:pt x="1983848" y="542321"/>
                  <a:pt x="1766044" y="1003295"/>
                  <a:pt x="1519375" y="1382920"/>
                </a:cubicBezTo>
                <a:cubicBezTo>
                  <a:pt x="1272707" y="1762545"/>
                  <a:pt x="991924" y="2083565"/>
                  <a:pt x="677027" y="2345979"/>
                </a:cubicBezTo>
                <a:lnTo>
                  <a:pt x="1579731" y="2345979"/>
                </a:lnTo>
                <a:lnTo>
                  <a:pt x="1579731" y="1548241"/>
                </a:lnTo>
                <a:lnTo>
                  <a:pt x="2508675" y="1222848"/>
                </a:lnTo>
                <a:lnTo>
                  <a:pt x="2508675" y="2345979"/>
                </a:lnTo>
                <a:lnTo>
                  <a:pt x="2918041" y="2345979"/>
                </a:lnTo>
                <a:lnTo>
                  <a:pt x="2813075" y="3101730"/>
                </a:lnTo>
                <a:lnTo>
                  <a:pt x="2508675" y="3101730"/>
                </a:lnTo>
                <a:lnTo>
                  <a:pt x="2508675" y="3684289"/>
                </a:lnTo>
                <a:lnTo>
                  <a:pt x="1532496" y="3684289"/>
                </a:lnTo>
                <a:lnTo>
                  <a:pt x="1532496" y="3101730"/>
                </a:lnTo>
                <a:lnTo>
                  <a:pt x="0" y="3101730"/>
                </a:lnTo>
                <a:lnTo>
                  <a:pt x="0" y="2429951"/>
                </a:lnTo>
                <a:cubicBezTo>
                  <a:pt x="286906" y="2062572"/>
                  <a:pt x="505584" y="1683821"/>
                  <a:pt x="656034" y="1293699"/>
                </a:cubicBezTo>
                <a:cubicBezTo>
                  <a:pt x="806485" y="903578"/>
                  <a:pt x="906202" y="472344"/>
                  <a:pt x="955186" y="0"/>
                </a:cubicBezTo>
                <a:close/>
              </a:path>
            </a:pathLst>
          </a:custGeom>
          <a:solidFill>
            <a:srgbClr val="6A005E">
              <a:alpha val="10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24669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E42F371-BAF7-4255-838A-1564EDE2826A}"/>
              </a:ext>
            </a:extLst>
          </p:cNvPr>
          <p:cNvSpPr/>
          <p:nvPr/>
        </p:nvSpPr>
        <p:spPr>
          <a:xfrm>
            <a:off x="5326564" y="336915"/>
            <a:ext cx="6562725" cy="4810125"/>
          </a:xfrm>
          <a:prstGeom prst="rect">
            <a:avLst/>
          </a:prstGeom>
          <a:solidFill>
            <a:srgbClr val="6A00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BA1CB1-D1D5-4F8B-A3DB-2607022C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175" y="637857"/>
            <a:ext cx="6562725" cy="48101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AE9D151-26E9-4065-94BE-9CA6DA1F7D34}"/>
              </a:ext>
            </a:extLst>
          </p:cNvPr>
          <p:cNvSpPr txBox="1"/>
          <p:nvPr/>
        </p:nvSpPr>
        <p:spPr>
          <a:xfrm>
            <a:off x="548640" y="1310967"/>
            <a:ext cx="42773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Platform.h/Platform.cpp</a:t>
            </a: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交易平台类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作为主模块，没有数据成员，负责平台主菜单的四个操作，相当于四个接口</a:t>
            </a:r>
          </a:p>
        </p:txBody>
      </p:sp>
    </p:spTree>
    <p:extLst>
      <p:ext uri="{BB962C8B-B14F-4D97-AF65-F5344CB8AC3E}">
        <p14:creationId xmlns:p14="http://schemas.microsoft.com/office/powerpoint/2010/main" val="2000106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7292300-D254-402C-B2FA-5EE926C37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518" y="491812"/>
            <a:ext cx="2828925" cy="17240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CBF6B6E-F8C8-4DC3-B782-610B8ABB97EC}"/>
              </a:ext>
            </a:extLst>
          </p:cNvPr>
          <p:cNvSpPr txBox="1"/>
          <p:nvPr/>
        </p:nvSpPr>
        <p:spPr>
          <a:xfrm>
            <a:off x="6096000" y="692104"/>
            <a:ext cx="441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输入密码由显式变为隐式</a:t>
            </a:r>
            <a:endParaRPr lang="en-US" altLang="zh-CN" sz="40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0D277A-DC79-4EAE-96D0-77ED692F7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29" y="2392935"/>
            <a:ext cx="5619750" cy="34861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E64ED2-A544-49C5-B1B2-1834175E740D}"/>
              </a:ext>
            </a:extLst>
          </p:cNvPr>
          <p:cNvSpPr txBox="1"/>
          <p:nvPr/>
        </p:nvSpPr>
        <p:spPr>
          <a:xfrm>
            <a:off x="1529499" y="3429000"/>
            <a:ext cx="38304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个人信息修改功能：增加修改密码功能</a:t>
            </a:r>
            <a:endParaRPr lang="en-US" altLang="zh-CN" sz="32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3912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F1D6A56-4C2A-4C16-B9AF-99A56CE568C0}"/>
              </a:ext>
            </a:extLst>
          </p:cNvPr>
          <p:cNvSpPr/>
          <p:nvPr/>
        </p:nvSpPr>
        <p:spPr>
          <a:xfrm>
            <a:off x="6487612" y="625033"/>
            <a:ext cx="5334000" cy="4197916"/>
          </a:xfrm>
          <a:prstGeom prst="rect">
            <a:avLst/>
          </a:prstGeom>
          <a:solidFill>
            <a:srgbClr val="6A00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D8E3CF-B934-4772-B664-12EC566A9816}"/>
              </a:ext>
            </a:extLst>
          </p:cNvPr>
          <p:cNvSpPr txBox="1"/>
          <p:nvPr/>
        </p:nvSpPr>
        <p:spPr>
          <a:xfrm>
            <a:off x="1067118" y="2166719"/>
            <a:ext cx="481507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Goods.h</a:t>
            </a:r>
            <a:r>
              <a:rPr lang="en-US" altLang="zh-CN" sz="44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/</a:t>
            </a:r>
            <a:r>
              <a:rPr lang="en-US" altLang="zh-CN" sz="4400" dirty="0" err="1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Order.h</a:t>
            </a:r>
            <a:endParaRPr lang="en-US" altLang="zh-CN" sz="44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44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商品类</a:t>
            </a:r>
            <a:r>
              <a:rPr lang="en-US" altLang="zh-CN" sz="44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/</a:t>
            </a:r>
            <a:r>
              <a:rPr lang="zh-CN" altLang="en-US" sz="44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订单类</a:t>
            </a:r>
            <a:endParaRPr lang="en-US" altLang="zh-CN" sz="44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354762-B777-4D74-A961-1976F88CA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660" y="1028700"/>
            <a:ext cx="5257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33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F1D6A56-4C2A-4C16-B9AF-99A56CE568C0}"/>
              </a:ext>
            </a:extLst>
          </p:cNvPr>
          <p:cNvSpPr/>
          <p:nvPr/>
        </p:nvSpPr>
        <p:spPr>
          <a:xfrm>
            <a:off x="7785470" y="812800"/>
            <a:ext cx="3532770" cy="3899762"/>
          </a:xfrm>
          <a:prstGeom prst="rect">
            <a:avLst/>
          </a:prstGeom>
          <a:solidFill>
            <a:srgbClr val="6A00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D8E3CF-B934-4772-B664-12EC566A9816}"/>
              </a:ext>
            </a:extLst>
          </p:cNvPr>
          <p:cNvSpPr txBox="1"/>
          <p:nvPr/>
        </p:nvSpPr>
        <p:spPr>
          <a:xfrm>
            <a:off x="1067118" y="2166719"/>
            <a:ext cx="481507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Goods.h</a:t>
            </a:r>
            <a:r>
              <a:rPr lang="en-US" altLang="zh-CN" sz="44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/</a:t>
            </a:r>
            <a:r>
              <a:rPr lang="en-US" altLang="zh-CN" sz="4400" dirty="0" err="1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Order.h</a:t>
            </a:r>
            <a:endParaRPr lang="en-US" altLang="zh-CN" sz="44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44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商品类</a:t>
            </a:r>
            <a:r>
              <a:rPr lang="en-US" altLang="zh-CN" sz="44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/</a:t>
            </a:r>
            <a:r>
              <a:rPr lang="zh-CN" altLang="en-US" sz="44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订单类</a:t>
            </a:r>
            <a:endParaRPr lang="en-US" altLang="zh-CN" sz="44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96CD65-8AE7-46A7-8355-48A4F74BE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814" y="1300162"/>
            <a:ext cx="44577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46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F1D6A56-4C2A-4C16-B9AF-99A56CE568C0}"/>
              </a:ext>
            </a:extLst>
          </p:cNvPr>
          <p:cNvSpPr/>
          <p:nvPr/>
        </p:nvSpPr>
        <p:spPr>
          <a:xfrm>
            <a:off x="7785470" y="1403889"/>
            <a:ext cx="3339412" cy="3181351"/>
          </a:xfrm>
          <a:prstGeom prst="rect">
            <a:avLst/>
          </a:prstGeom>
          <a:solidFill>
            <a:srgbClr val="6A00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D8E3CF-B934-4772-B664-12EC566A9816}"/>
              </a:ext>
            </a:extLst>
          </p:cNvPr>
          <p:cNvSpPr txBox="1"/>
          <p:nvPr/>
        </p:nvSpPr>
        <p:spPr>
          <a:xfrm>
            <a:off x="1067118" y="1462515"/>
            <a:ext cx="48150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Admin.h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/Admin.cpp</a:t>
            </a: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管理员类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——</a:t>
            </a:r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数据成员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其数据成员包括三个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vector</a:t>
            </a:r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，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储存数据以用来进行成员函数的操作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534415-F967-49B1-9F59-CEECB75A6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355" y="1752600"/>
            <a:ext cx="35242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50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F1D6A56-4C2A-4C16-B9AF-99A56CE568C0}"/>
              </a:ext>
            </a:extLst>
          </p:cNvPr>
          <p:cNvSpPr/>
          <p:nvPr/>
        </p:nvSpPr>
        <p:spPr>
          <a:xfrm>
            <a:off x="6988907" y="249321"/>
            <a:ext cx="4529993" cy="4585240"/>
          </a:xfrm>
          <a:prstGeom prst="rect">
            <a:avLst/>
          </a:prstGeom>
          <a:solidFill>
            <a:srgbClr val="6A00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D8E3CF-B934-4772-B664-12EC566A9816}"/>
              </a:ext>
            </a:extLst>
          </p:cNvPr>
          <p:cNvSpPr txBox="1"/>
          <p:nvPr/>
        </p:nvSpPr>
        <p:spPr>
          <a:xfrm>
            <a:off x="1067118" y="1462515"/>
            <a:ext cx="48150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Admin.h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/Admin.cpp</a:t>
            </a: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管理员类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——</a:t>
            </a:r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成员函数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除了菜单显示，其他函数都需要先经过函数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en-US" altLang="zh-CN" sz="2800" dirty="0" err="1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Module_Admin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()</a:t>
            </a:r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登录成功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进入管理员模式后才能调用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354886-D7DF-410A-B337-840EA77D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702" y="2109789"/>
            <a:ext cx="3209925" cy="37052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9A31F4-88C3-4B4E-90E1-B7606194C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932" y="975442"/>
            <a:ext cx="29718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35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E42F371-BAF7-4255-838A-1564EDE2826A}"/>
              </a:ext>
            </a:extLst>
          </p:cNvPr>
          <p:cNvSpPr/>
          <p:nvPr/>
        </p:nvSpPr>
        <p:spPr>
          <a:xfrm>
            <a:off x="6832791" y="304800"/>
            <a:ext cx="4384430" cy="4842241"/>
          </a:xfrm>
          <a:prstGeom prst="rect">
            <a:avLst/>
          </a:prstGeom>
          <a:solidFill>
            <a:srgbClr val="6A005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E9D151-26E9-4065-94BE-9CA6DA1F7D34}"/>
              </a:ext>
            </a:extLst>
          </p:cNvPr>
          <p:cNvSpPr txBox="1"/>
          <p:nvPr/>
        </p:nvSpPr>
        <p:spPr>
          <a:xfrm>
            <a:off x="974779" y="1878128"/>
            <a:ext cx="49204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User.h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/User.cpp</a:t>
            </a: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用户类（父类）</a:t>
            </a:r>
            <a:r>
              <a:rPr lang="en-US" altLang="zh-CN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——</a:t>
            </a:r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数据成员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  <a:p>
            <a:r>
              <a:rPr lang="zh-CN" altLang="en-US" sz="2800" dirty="0">
                <a:solidFill>
                  <a:srgbClr val="6A005E"/>
                </a:solidFill>
                <a:latin typeface="汉仪将军 简" panose="00020600040101010101" pitchFamily="18" charset="-122"/>
                <a:ea typeface="汉仪将军 简" panose="00020600040101010101" pitchFamily="18" charset="-122"/>
              </a:rPr>
              <a:t>子类包括买家类和卖家类</a:t>
            </a:r>
            <a:endParaRPr lang="en-US" altLang="zh-CN" sz="2800" dirty="0">
              <a:solidFill>
                <a:srgbClr val="6A005E"/>
              </a:solidFill>
              <a:latin typeface="汉仪将军 简" panose="00020600040101010101" pitchFamily="18" charset="-122"/>
              <a:ea typeface="汉仪将军 简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3794CE-7BBD-466F-A339-796D43D11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172" y="1220412"/>
            <a:ext cx="4477273" cy="441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80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562</Words>
  <Application>Microsoft Office PowerPoint</Application>
  <PresentationFormat>宽屏</PresentationFormat>
  <Paragraphs>113</Paragraphs>
  <Slides>40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等线</vt:lpstr>
      <vt:lpstr>等线 Light</vt:lpstr>
      <vt:lpstr>汉仪将军 简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麒瑄</dc:creator>
  <cp:lastModifiedBy>刘 麒瑄</cp:lastModifiedBy>
  <cp:revision>107</cp:revision>
  <dcterms:created xsi:type="dcterms:W3CDTF">2022-03-02T13:30:20Z</dcterms:created>
  <dcterms:modified xsi:type="dcterms:W3CDTF">2022-04-01T07:09:16Z</dcterms:modified>
</cp:coreProperties>
</file>